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Lora"/>
      <p:regular r:id="rId35"/>
      <p:bold r:id="rId36"/>
      <p:italic r:id="rId37"/>
      <p:boldItalic r:id="rId38"/>
    </p:embeddedFont>
    <p:embeddedFont>
      <p:font typeface="Century Gothic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enturyGothic-bold.fntdata"/><Relationship Id="rId20" Type="http://schemas.openxmlformats.org/officeDocument/2006/relationships/slide" Target="slides/slide15.xml"/><Relationship Id="rId42" Type="http://schemas.openxmlformats.org/officeDocument/2006/relationships/font" Target="fonts/CenturyGothic-boldItalic.fntdata"/><Relationship Id="rId41" Type="http://schemas.openxmlformats.org/officeDocument/2006/relationships/font" Target="fonts/CenturyGothic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Lora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Lora-italic.fntdata"/><Relationship Id="rId14" Type="http://schemas.openxmlformats.org/officeDocument/2006/relationships/slide" Target="slides/slide9.xml"/><Relationship Id="rId36" Type="http://schemas.openxmlformats.org/officeDocument/2006/relationships/font" Target="fonts/Lora-bold.fntdata"/><Relationship Id="rId17" Type="http://schemas.openxmlformats.org/officeDocument/2006/relationships/slide" Target="slides/slide12.xml"/><Relationship Id="rId39" Type="http://schemas.openxmlformats.org/officeDocument/2006/relationships/font" Target="fonts/CenturyGothic-regular.fntdata"/><Relationship Id="rId16" Type="http://schemas.openxmlformats.org/officeDocument/2006/relationships/slide" Target="slides/slide11.xml"/><Relationship Id="rId38" Type="http://schemas.openxmlformats.org/officeDocument/2006/relationships/font" Target="fonts/Lora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30cb9126d1_1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g130cb9126d1_13_22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9ac4de168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9ac4de168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9ac4de168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9ac4de168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9ac4de1683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9ac4de1683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9ac4de168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9ac4de168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9af7e6e9a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9af7e6e9a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9af7e6e9a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9af7e6e9a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9b0cff5a4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9b0cff5a4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9b0cff5a4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9b0cff5a4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9b0cff5a4a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9b0cff5a4a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4274716b8d_14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4274716b8d_14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1cc9488e1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1cc9488e1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cc9488e1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1cc9488e1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4274716b8d_14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4274716b8d_14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a6c54e35b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a6c54e35b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a28a30be2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a28a30be2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cc9488e14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1cc9488e14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4471290de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4471290de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30c22f06a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30c22f06a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a93a836de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a93a836de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a95da4924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a95da4924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1cc9488e1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1cc9488e1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97875bb9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197875bb9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97875bb98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97875bb98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9e910b96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9e910b96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9e2930dd25_1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9e2930dd25_1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a28a30be2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a28a30be2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9ac4de168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9ac4de16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I:\TDC2017\Logos\TDC2017\logo-tdc-vertical-A4.emf" id="21" name="Google Shape;2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58238" y="500062"/>
            <a:ext cx="4427536" cy="280828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 txBox="1"/>
          <p:nvPr/>
        </p:nvSpPr>
        <p:spPr>
          <a:xfrm>
            <a:off x="648462" y="3418675"/>
            <a:ext cx="78471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Trilha: Cyber Security</a:t>
            </a:r>
            <a:endParaRPr/>
          </a:p>
        </p:txBody>
      </p:sp>
      <p:sp>
        <p:nvSpPr>
          <p:cNvPr id="23" name="Google Shape;23;p2"/>
          <p:cNvSpPr txBox="1"/>
          <p:nvPr/>
        </p:nvSpPr>
        <p:spPr>
          <a:xfrm>
            <a:off x="647725" y="4135275"/>
            <a:ext cx="78486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pt-BR" sz="2000"/>
              <a:t>André Barreto</a:t>
            </a:r>
            <a:endParaRPr/>
          </a:p>
        </p:txBody>
      </p:sp>
      <p:sp>
        <p:nvSpPr>
          <p:cNvPr id="24" name="Google Shape;24;p2"/>
          <p:cNvSpPr txBox="1"/>
          <p:nvPr/>
        </p:nvSpPr>
        <p:spPr>
          <a:xfrm>
            <a:off x="647712" y="4535487"/>
            <a:ext cx="784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Especialista em Segurança Cibernética</a:t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7" name="Google Shape;27;p3"/>
          <p:cNvSpPr txBox="1"/>
          <p:nvPr/>
        </p:nvSpPr>
        <p:spPr>
          <a:xfrm>
            <a:off x="6900" y="238299"/>
            <a:ext cx="8520600" cy="15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/>
              <a:t>Códigos HTTP na</a:t>
            </a:r>
            <a:endParaRPr sz="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/>
              <a:t>segurança cibernética</a:t>
            </a:r>
            <a:endParaRPr sz="5000"/>
          </a:p>
        </p:txBody>
      </p:sp>
      <p:sp>
        <p:nvSpPr>
          <p:cNvPr id="28" name="Google Shape;28;p3"/>
          <p:cNvSpPr txBox="1"/>
          <p:nvPr/>
        </p:nvSpPr>
        <p:spPr>
          <a:xfrm>
            <a:off x="311700" y="2672675"/>
            <a:ext cx="8520600" cy="13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3000"/>
              <a:t>Muito mais do que seguir padrões:</a:t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pt-BR" sz="3000"/>
              <a:t>Um poderoso aliado no combate ao cibercrime.</a:t>
            </a:r>
            <a:endParaRPr b="1" sz="3000"/>
          </a:p>
        </p:txBody>
      </p:sp>
      <p:pic>
        <p:nvPicPr>
          <p:cNvPr descr="I:\TDC2017\Logos\TDC2017\logo-tdc-horizontal-A4.emf" id="29" name="Google Shape;2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55532" y="287337"/>
            <a:ext cx="2500372" cy="84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I:\TDC2017\Logos\TDC2017\logo-tdc-horizontal-A4.emf" id="33" name="Google Shape;33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55532" y="287337"/>
            <a:ext cx="2500372" cy="84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DC Innovation 2022 - Custom" type="blank">
  <p:cSld name="BLANK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I:\TDC2017\Logos\TDC2017\logo-tdc-horizontal-A4.emf" id="36" name="Google Shape;3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55532" y="287337"/>
            <a:ext cx="2500372" cy="84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DC Innovation 2022 - Custom 1">
  <p:cSld name="BLANK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/>
        </p:nvSpPr>
        <p:spPr>
          <a:xfrm>
            <a:off x="-6350" y="5056175"/>
            <a:ext cx="1546800" cy="144600"/>
          </a:xfrm>
          <a:prstGeom prst="rect">
            <a:avLst/>
          </a:prstGeom>
          <a:solidFill>
            <a:srgbClr val="EF820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 txBox="1"/>
          <p:nvPr/>
        </p:nvSpPr>
        <p:spPr>
          <a:xfrm>
            <a:off x="1540349" y="5056175"/>
            <a:ext cx="1546800" cy="144600"/>
          </a:xfrm>
          <a:prstGeom prst="rect">
            <a:avLst/>
          </a:prstGeom>
          <a:solidFill>
            <a:srgbClr val="E203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082250" y="5056175"/>
            <a:ext cx="1546800" cy="144600"/>
          </a:xfrm>
          <a:prstGeom prst="rect">
            <a:avLst/>
          </a:prstGeom>
          <a:solidFill>
            <a:srgbClr val="7B252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4625750" y="5056175"/>
            <a:ext cx="1546800" cy="144600"/>
          </a:xfrm>
          <a:prstGeom prst="rect">
            <a:avLst/>
          </a:prstGeom>
          <a:solidFill>
            <a:srgbClr val="00549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 txBox="1"/>
          <p:nvPr/>
        </p:nvSpPr>
        <p:spPr>
          <a:xfrm>
            <a:off x="6151625" y="5056175"/>
            <a:ext cx="1546800" cy="144600"/>
          </a:xfrm>
          <a:prstGeom prst="rect">
            <a:avLst/>
          </a:prstGeom>
          <a:solidFill>
            <a:srgbClr val="0794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7688725" y="5056175"/>
            <a:ext cx="1494900" cy="144600"/>
          </a:xfrm>
          <a:prstGeom prst="rect">
            <a:avLst/>
          </a:prstGeom>
          <a:solidFill>
            <a:srgbClr val="0099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-22987" y="0"/>
            <a:ext cx="1546800" cy="144600"/>
          </a:xfrm>
          <a:prstGeom prst="rect">
            <a:avLst/>
          </a:prstGeom>
          <a:solidFill>
            <a:srgbClr val="EF820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 txBox="1"/>
          <p:nvPr/>
        </p:nvSpPr>
        <p:spPr>
          <a:xfrm>
            <a:off x="1523712" y="0"/>
            <a:ext cx="1546800" cy="144600"/>
          </a:xfrm>
          <a:prstGeom prst="rect">
            <a:avLst/>
          </a:prstGeom>
          <a:solidFill>
            <a:srgbClr val="E203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5" name="Google Shape;15;p1"/>
          <p:cNvSpPr txBox="1"/>
          <p:nvPr/>
        </p:nvSpPr>
        <p:spPr>
          <a:xfrm>
            <a:off x="3065612" y="0"/>
            <a:ext cx="1546800" cy="144600"/>
          </a:xfrm>
          <a:prstGeom prst="rect">
            <a:avLst/>
          </a:prstGeom>
          <a:solidFill>
            <a:srgbClr val="7B252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"/>
          <p:cNvSpPr txBox="1"/>
          <p:nvPr/>
        </p:nvSpPr>
        <p:spPr>
          <a:xfrm>
            <a:off x="4609112" y="0"/>
            <a:ext cx="1546800" cy="144600"/>
          </a:xfrm>
          <a:prstGeom prst="rect">
            <a:avLst/>
          </a:prstGeom>
          <a:solidFill>
            <a:srgbClr val="00549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"/>
          <p:cNvSpPr txBox="1"/>
          <p:nvPr/>
        </p:nvSpPr>
        <p:spPr>
          <a:xfrm>
            <a:off x="6134987" y="0"/>
            <a:ext cx="1546800" cy="144600"/>
          </a:xfrm>
          <a:prstGeom prst="rect">
            <a:avLst/>
          </a:prstGeom>
          <a:solidFill>
            <a:srgbClr val="0794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"/>
          <p:cNvSpPr txBox="1"/>
          <p:nvPr/>
        </p:nvSpPr>
        <p:spPr>
          <a:xfrm>
            <a:off x="7672087" y="0"/>
            <a:ext cx="1494900" cy="144600"/>
          </a:xfrm>
          <a:prstGeom prst="rect">
            <a:avLst/>
          </a:prstGeom>
          <a:solidFill>
            <a:srgbClr val="0099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hyperlink" Target="https://developer.mozilla.org/pt-BR/docs/Web/HTTP/Status/403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hyperlink" Target="https://developer.mozilla.org/pt-BR/docs/Web/HTTP/Status/404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eveloper.mozilla.org/pt-BR/docs/Web/HTTP/Status/404" TargetMode="External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hyperlink" Target="https://developer.mozilla.org/pt-BR/docs/Web/HTTP/Status/204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hyperlink" Target="https://developer.mozilla.org/pt-BR/docs/Web/HTTP/Status/405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hyperlink" Target="https://developer.mozilla.org/pt-BR/docs/Web/HTTP/Status/429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eveloper.mozilla.org/pt-BR/docs/Web/HTTP/Status/400" TargetMode="External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eveloper.mozilla.org/pt-BR/docs/Web/HTTP/Status/413" TargetMode="External"/><Relationship Id="rId4" Type="http://schemas.openxmlformats.org/officeDocument/2006/relationships/hyperlink" Target="https://developer.mozilla.org/pt-BR/docs/Web/HTTP/Status/414" TargetMode="External"/><Relationship Id="rId5" Type="http://schemas.openxmlformats.org/officeDocument/2006/relationships/hyperlink" Target="https://developer.mozilla.org/pt-BR/docs/Web/HTTP/Status/431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hyperlink" Target="https://developer.mozilla.org/pt-BR/docs/Web/HTTP/Status/200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36.png"/><Relationship Id="rId5" Type="http://schemas.openxmlformats.org/officeDocument/2006/relationships/image" Target="../media/image34.png"/><Relationship Id="rId6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.png"/><Relationship Id="rId11" Type="http://schemas.openxmlformats.org/officeDocument/2006/relationships/hyperlink" Target="https://developer.mozilla.org/pt-BR/docs/Web/HTTP/Status/401" TargetMode="External"/><Relationship Id="rId10" Type="http://schemas.openxmlformats.org/officeDocument/2006/relationships/hyperlink" Target="https://developer.mozilla.org/pt-BR/docs/Web/HTTP/Status/400" TargetMode="External"/><Relationship Id="rId13" Type="http://schemas.openxmlformats.org/officeDocument/2006/relationships/hyperlink" Target="https://developer.mozilla.org/pt-BR/docs/Web/HTTP/Status/404" TargetMode="External"/><Relationship Id="rId12" Type="http://schemas.openxmlformats.org/officeDocument/2006/relationships/hyperlink" Target="https://developer.mozilla.org/pt-BR/docs/Web/HTTP/Status/403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eveloper.mozilla.org/pt-BR/docs/Web/HTTP/Status/200" TargetMode="External"/><Relationship Id="rId4" Type="http://schemas.openxmlformats.org/officeDocument/2006/relationships/hyperlink" Target="https://developer.mozilla.org/pt-BR/docs/Web/HTTP/Status/201" TargetMode="External"/><Relationship Id="rId9" Type="http://schemas.openxmlformats.org/officeDocument/2006/relationships/hyperlink" Target="https://developer.mozilla.org/pt-BR/docs/Web/HTTP/Status/308" TargetMode="External"/><Relationship Id="rId15" Type="http://schemas.openxmlformats.org/officeDocument/2006/relationships/hyperlink" Target="https://developer.mozilla.org/pt-BR/docs/Web/HTTP/Status/429" TargetMode="External"/><Relationship Id="rId14" Type="http://schemas.openxmlformats.org/officeDocument/2006/relationships/hyperlink" Target="https://developer.mozilla.org/pt-BR/docs/Web/HTTP/Status/405" TargetMode="External"/><Relationship Id="rId17" Type="http://schemas.openxmlformats.org/officeDocument/2006/relationships/hyperlink" Target="https://developer.mozilla.org/pt-BR/docs/Web/HTTP/Status/502" TargetMode="External"/><Relationship Id="rId16" Type="http://schemas.openxmlformats.org/officeDocument/2006/relationships/hyperlink" Target="https://developer.mozilla.org/pt-BR/docs/Web/HTTP/Status/500" TargetMode="External"/><Relationship Id="rId5" Type="http://schemas.openxmlformats.org/officeDocument/2006/relationships/hyperlink" Target="https://developer.mozilla.org/pt-BR/docs/Web/HTTP/Status/204" TargetMode="External"/><Relationship Id="rId19" Type="http://schemas.openxmlformats.org/officeDocument/2006/relationships/hyperlink" Target="https://developer.mozilla.org/pt-BR/docs/Web/HTTP/Status/504" TargetMode="External"/><Relationship Id="rId6" Type="http://schemas.openxmlformats.org/officeDocument/2006/relationships/hyperlink" Target="https://developer.mozilla.org/pt-BR/docs/Web/HTTP/Status/301" TargetMode="External"/><Relationship Id="rId18" Type="http://schemas.openxmlformats.org/officeDocument/2006/relationships/hyperlink" Target="https://developer.mozilla.org/pt-BR/docs/Web/HTTP/Status/503" TargetMode="External"/><Relationship Id="rId7" Type="http://schemas.openxmlformats.org/officeDocument/2006/relationships/hyperlink" Target="https://developer.mozilla.org/pt-BR/docs/Web/HTTP/Status/302" TargetMode="External"/><Relationship Id="rId8" Type="http://schemas.openxmlformats.org/officeDocument/2006/relationships/hyperlink" Target="https://developer.mozilla.org/pt-BR/docs/Web/HTTP/Status/307" TargetMode="External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hyperlink" Target="https://developer.mozilla.org/pt-BR/docs/Web/HTTP/Status/414" TargetMode="External"/><Relationship Id="rId10" Type="http://schemas.openxmlformats.org/officeDocument/2006/relationships/hyperlink" Target="https://developer.mozilla.org/pt-BR/docs/Web/HTTP/Status/413" TargetMode="External"/><Relationship Id="rId13" Type="http://schemas.openxmlformats.org/officeDocument/2006/relationships/hyperlink" Target="https://developer.mozilla.org/pt-BR/docs/Web/HTTP/Status/200" TargetMode="External"/><Relationship Id="rId12" Type="http://schemas.openxmlformats.org/officeDocument/2006/relationships/hyperlink" Target="https://developer.mozilla.org/pt-BR/docs/Web/HTTP/Status/431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eveloper.mozilla.org/pt-BR/docs/Web/HTTP/Status/204" TargetMode="External"/><Relationship Id="rId4" Type="http://schemas.openxmlformats.org/officeDocument/2006/relationships/hyperlink" Target="https://developer.mozilla.org/pt-BR/docs/Web/HTTP/Status/400" TargetMode="External"/><Relationship Id="rId9" Type="http://schemas.openxmlformats.org/officeDocument/2006/relationships/hyperlink" Target="https://developer.mozilla.org/pt-BR/docs/Web/HTTP/Status/429" TargetMode="External"/><Relationship Id="rId5" Type="http://schemas.openxmlformats.org/officeDocument/2006/relationships/hyperlink" Target="https://developer.mozilla.org/pt-BR/docs/Web/HTTP/Status/401" TargetMode="External"/><Relationship Id="rId6" Type="http://schemas.openxmlformats.org/officeDocument/2006/relationships/hyperlink" Target="https://developer.mozilla.org/pt-BR/docs/Web/HTTP/Status/403" TargetMode="External"/><Relationship Id="rId7" Type="http://schemas.openxmlformats.org/officeDocument/2006/relationships/hyperlink" Target="https://developer.mozilla.org/pt-BR/docs/Web/HTTP/Status/404" TargetMode="External"/><Relationship Id="rId8" Type="http://schemas.openxmlformats.org/officeDocument/2006/relationships/hyperlink" Target="https://developer.mozilla.org/pt-BR/docs/Web/HTTP/Status/405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hyperlink" Target="https://developer.mozilla.org/pt-BR/docs/Web/HTTP/Status/401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348" y="950850"/>
            <a:ext cx="6378775" cy="384998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uFill>
                  <a:noFill/>
                </a:uFill>
                <a:hlinkClick r:id="rId4"/>
              </a:rPr>
              <a:t>403 Forbidden</a:t>
            </a:r>
            <a:endParaRPr sz="2400"/>
          </a:p>
        </p:txBody>
      </p:sp>
      <p:sp>
        <p:nvSpPr>
          <p:cNvPr id="123" name="Google Shape;123;p16"/>
          <p:cNvSpPr/>
          <p:nvPr/>
        </p:nvSpPr>
        <p:spPr>
          <a:xfrm>
            <a:off x="217579" y="826275"/>
            <a:ext cx="835800" cy="4117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" name="Google Shape;124;p16"/>
          <p:cNvSpPr/>
          <p:nvPr/>
        </p:nvSpPr>
        <p:spPr>
          <a:xfrm>
            <a:off x="3477425" y="817100"/>
            <a:ext cx="1914900" cy="4117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5960173" y="826275"/>
            <a:ext cx="274500" cy="4117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763" y="946400"/>
            <a:ext cx="6382726" cy="385237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uFill>
                  <a:noFill/>
                </a:uFill>
                <a:hlinkClick r:id="rId4"/>
              </a:rPr>
              <a:t>404 Not Found</a:t>
            </a:r>
            <a:endParaRPr sz="2400"/>
          </a:p>
        </p:txBody>
      </p:sp>
      <p:sp>
        <p:nvSpPr>
          <p:cNvPr id="132" name="Google Shape;132;p17"/>
          <p:cNvSpPr/>
          <p:nvPr/>
        </p:nvSpPr>
        <p:spPr>
          <a:xfrm>
            <a:off x="196925" y="826275"/>
            <a:ext cx="859500" cy="4117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3" name="Google Shape;133;p17"/>
          <p:cNvSpPr/>
          <p:nvPr/>
        </p:nvSpPr>
        <p:spPr>
          <a:xfrm>
            <a:off x="3509951" y="817100"/>
            <a:ext cx="1797300" cy="4117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4" name="Google Shape;134;p17"/>
          <p:cNvSpPr/>
          <p:nvPr/>
        </p:nvSpPr>
        <p:spPr>
          <a:xfrm>
            <a:off x="5863524" y="826275"/>
            <a:ext cx="274500" cy="4117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uFill>
                  <a:noFill/>
                </a:uFill>
                <a:hlinkClick r:id="rId3"/>
              </a:rPr>
              <a:t>404 Not Found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40" name="Google Shape;14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975" y="928325"/>
            <a:ext cx="6293425" cy="3899825"/>
          </a:xfrm>
          <a:prstGeom prst="rect">
            <a:avLst/>
          </a:prstGeom>
          <a:noFill/>
          <a:ln cap="flat" cmpd="sng" w="9525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1" name="Google Shape;141;p18"/>
          <p:cNvSpPr/>
          <p:nvPr/>
        </p:nvSpPr>
        <p:spPr>
          <a:xfrm>
            <a:off x="247875" y="826275"/>
            <a:ext cx="960900" cy="4117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2" name="Google Shape;142;p18"/>
          <p:cNvSpPr/>
          <p:nvPr/>
        </p:nvSpPr>
        <p:spPr>
          <a:xfrm>
            <a:off x="3737846" y="826375"/>
            <a:ext cx="840900" cy="4117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3" name="Google Shape;143;p18"/>
          <p:cNvSpPr/>
          <p:nvPr/>
        </p:nvSpPr>
        <p:spPr>
          <a:xfrm>
            <a:off x="4737475" y="826275"/>
            <a:ext cx="722700" cy="4117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4" name="Google Shape;144;p18"/>
          <p:cNvSpPr txBox="1"/>
          <p:nvPr/>
        </p:nvSpPr>
        <p:spPr>
          <a:xfrm>
            <a:off x="6754725" y="1332525"/>
            <a:ext cx="22815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Enumeração de arquivos e diretórios.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Descoberta de aplicações: /phpmyadmin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Informações sobre o servidor</a:t>
            </a:r>
            <a:r>
              <a:rPr lang="pt-BR" sz="1200">
                <a:solidFill>
                  <a:schemeClr val="dk1"/>
                </a:solidFill>
              </a:rPr>
              <a:t>: /info.php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Execução de comandos: /setup.cgi?cmd=, /shell?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292" y="944946"/>
            <a:ext cx="6357407" cy="383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9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uFill>
                  <a:noFill/>
                </a:uFill>
                <a:hlinkClick r:id="rId4"/>
              </a:rPr>
              <a:t>204 No Content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51" name="Google Shape;151;p19"/>
          <p:cNvSpPr/>
          <p:nvPr/>
        </p:nvSpPr>
        <p:spPr>
          <a:xfrm>
            <a:off x="5872503" y="813171"/>
            <a:ext cx="274500" cy="41175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923" y="958050"/>
            <a:ext cx="6298105" cy="38012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0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uFill>
                  <a:noFill/>
                </a:uFill>
                <a:hlinkClick r:id="rId4"/>
              </a:rPr>
              <a:t>405 Method Not Allowed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58" name="Google Shape;158;p20"/>
          <p:cNvSpPr/>
          <p:nvPr/>
        </p:nvSpPr>
        <p:spPr>
          <a:xfrm>
            <a:off x="242475" y="834050"/>
            <a:ext cx="817200" cy="4040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9" name="Google Shape;159;p20"/>
          <p:cNvSpPr/>
          <p:nvPr/>
        </p:nvSpPr>
        <p:spPr>
          <a:xfrm>
            <a:off x="3640374" y="834000"/>
            <a:ext cx="1883100" cy="4040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0" name="Google Shape;160;p20"/>
          <p:cNvSpPr/>
          <p:nvPr/>
        </p:nvSpPr>
        <p:spPr>
          <a:xfrm>
            <a:off x="6097429" y="833950"/>
            <a:ext cx="251100" cy="4040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1" name="Google Shape;161;p20"/>
          <p:cNvSpPr/>
          <p:nvPr/>
        </p:nvSpPr>
        <p:spPr>
          <a:xfrm>
            <a:off x="3158382" y="833950"/>
            <a:ext cx="482100" cy="4040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925" y="970900"/>
            <a:ext cx="6492646" cy="376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uFill>
                  <a:noFill/>
                </a:uFill>
                <a:hlinkClick r:id="rId4"/>
              </a:rPr>
              <a:t>429 Too Many Requests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68" name="Google Shape;168;p21"/>
          <p:cNvSpPr/>
          <p:nvPr/>
        </p:nvSpPr>
        <p:spPr>
          <a:xfrm>
            <a:off x="242475" y="834050"/>
            <a:ext cx="817200" cy="4040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3387675" y="834000"/>
            <a:ext cx="1989900" cy="4040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5918154" y="833950"/>
            <a:ext cx="251100" cy="4040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1" name="Google Shape;171;p21"/>
          <p:cNvSpPr/>
          <p:nvPr/>
        </p:nvSpPr>
        <p:spPr>
          <a:xfrm>
            <a:off x="2088727" y="831100"/>
            <a:ext cx="569100" cy="4040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uFill>
                  <a:noFill/>
                </a:uFill>
                <a:hlinkClick r:id="rId3"/>
              </a:rPr>
              <a:t>400 Bad Request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77" name="Google Shape;17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925" y="1271200"/>
            <a:ext cx="7574024" cy="104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/>
        </p:nvSpPr>
        <p:spPr>
          <a:xfrm>
            <a:off x="3390275" y="3325750"/>
            <a:ext cx="2133900" cy="64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2"/>
                </a:solidFill>
              </a:rPr>
              <a:t>{</a:t>
            </a:r>
            <a:endParaRPr sz="1000"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2"/>
                </a:solidFill>
              </a:rPr>
              <a:t>  "username":"aaaaaaaaa(x1000)"</a:t>
            </a:r>
            <a:endParaRPr sz="1000"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2"/>
                </a:solidFill>
              </a:rPr>
              <a:t>}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1101450" y="2679250"/>
            <a:ext cx="1597800" cy="64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2"/>
                </a:solidFill>
              </a:rPr>
              <a:t>{</a:t>
            </a:r>
            <a:endParaRPr sz="1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2"/>
                </a:solidFill>
              </a:rPr>
              <a:t>  "username":"' or 1=1"</a:t>
            </a:r>
            <a:endParaRPr sz="1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2"/>
                </a:solidFill>
              </a:rPr>
              <a:t>}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6251825" y="4071550"/>
            <a:ext cx="1597800" cy="80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2"/>
                </a:solidFill>
              </a:rPr>
              <a:t>%USERNAME%</a:t>
            </a:r>
            <a:endParaRPr sz="1000"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2"/>
                </a:solidFill>
              </a:rPr>
              <a:t>%COMPUTERNAME%</a:t>
            </a:r>
            <a:endParaRPr sz="1000"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2"/>
                </a:solidFill>
              </a:rPr>
              <a:t>$USERNAME</a:t>
            </a:r>
            <a:endParaRPr sz="1000"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2"/>
                </a:solidFill>
              </a:rPr>
              <a:t>$HOME</a:t>
            </a:r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Validar tamanho do conteúdo recebido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antes de processá-lo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86" name="Google Shape;186;p23"/>
          <p:cNvSpPr txBox="1"/>
          <p:nvPr/>
        </p:nvSpPr>
        <p:spPr>
          <a:xfrm>
            <a:off x="196925" y="1116075"/>
            <a:ext cx="7081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Técnicas que consistem no envio de grande quantidade de dados tentando explorar “buffer overflow” e erros não tratados.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87" name="Google Shape;187;p23"/>
          <p:cNvSpPr txBox="1"/>
          <p:nvPr/>
        </p:nvSpPr>
        <p:spPr>
          <a:xfrm>
            <a:off x="196925" y="3305700"/>
            <a:ext cx="4809000" cy="79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413 Payload Too Large</a:t>
            </a:r>
            <a:endParaRPr sz="12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414 URI Too Long</a:t>
            </a:r>
            <a:endParaRPr sz="12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431 Request Header Fields Too Large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88" name="Google Shape;188;p23"/>
          <p:cNvSpPr txBox="1"/>
          <p:nvPr/>
        </p:nvSpPr>
        <p:spPr>
          <a:xfrm>
            <a:off x="196925" y="1955475"/>
            <a:ext cx="4809000" cy="1006500"/>
          </a:xfrm>
          <a:prstGeom prst="rect">
            <a:avLst/>
          </a:prstGeom>
          <a:noFill/>
          <a:ln cap="flat" cmpd="sng" w="9525">
            <a:solidFill>
              <a:srgbClr val="1B1B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</a:rPr>
              <a:t>Campos muito extensos no corpo da mensagem (payload)</a:t>
            </a:r>
            <a:endParaRPr sz="12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</a:rPr>
              <a:t>Grande conteúdo inválido no corpo da mensagem (payload)</a:t>
            </a:r>
            <a:endParaRPr sz="12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</a:rPr>
              <a:t>URI muito longa</a:t>
            </a:r>
            <a:endParaRPr sz="12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</a:rPr>
              <a:t>Campos muito extensos do cabeçalho (header)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125" y="951125"/>
            <a:ext cx="6482349" cy="383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4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uFill>
                  <a:noFill/>
                </a:uFill>
                <a:hlinkClick r:id="rId4"/>
              </a:rPr>
              <a:t>200 OK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95" name="Google Shape;195;p24"/>
          <p:cNvSpPr/>
          <p:nvPr/>
        </p:nvSpPr>
        <p:spPr>
          <a:xfrm>
            <a:off x="196925" y="826275"/>
            <a:ext cx="859500" cy="4117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24"/>
          <p:cNvSpPr/>
          <p:nvPr/>
        </p:nvSpPr>
        <p:spPr>
          <a:xfrm>
            <a:off x="3519996" y="817100"/>
            <a:ext cx="1010700" cy="4117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7" name="Google Shape;197;p24"/>
          <p:cNvSpPr/>
          <p:nvPr/>
        </p:nvSpPr>
        <p:spPr>
          <a:xfrm>
            <a:off x="5157275" y="826275"/>
            <a:ext cx="274500" cy="4117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8" name="Google Shape;198;p24"/>
          <p:cNvSpPr txBox="1"/>
          <p:nvPr/>
        </p:nvSpPr>
        <p:spPr>
          <a:xfrm>
            <a:off x="6754725" y="1332525"/>
            <a:ext cx="2281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Qual a razão para alguém fazer isso?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Automações não muito “inteligentes”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(D)DoS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99" name="Google Shape;199;p24"/>
          <p:cNvSpPr/>
          <p:nvPr/>
        </p:nvSpPr>
        <p:spPr>
          <a:xfrm>
            <a:off x="2109400" y="809550"/>
            <a:ext cx="596700" cy="4117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7713" y="1196775"/>
            <a:ext cx="2088575" cy="3603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588" y="1196775"/>
            <a:ext cx="2088575" cy="36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1840" y="1185556"/>
            <a:ext cx="2088575" cy="361460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Times de segurança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Nossa aplicações</a:t>
            </a:r>
            <a:endParaRPr sz="2400"/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125" y="695300"/>
            <a:ext cx="3271776" cy="37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4049" y="1152500"/>
            <a:ext cx="3271776" cy="373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Segurança</a:t>
            </a:r>
            <a:endParaRPr sz="2400"/>
          </a:p>
        </p:txBody>
      </p:sp>
      <p:pic>
        <p:nvPicPr>
          <p:cNvPr id="220" name="Google Shape;2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0025" y="863425"/>
            <a:ext cx="3763950" cy="376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78930"/>
            <a:ext cx="5784934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2975" y="2134250"/>
            <a:ext cx="2856849" cy="285684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8"/>
          <p:cNvSpPr txBox="1"/>
          <p:nvPr/>
        </p:nvSpPr>
        <p:spPr>
          <a:xfrm>
            <a:off x="6146775" y="1323100"/>
            <a:ext cx="1535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Cores primárias: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Blue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Red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Yellow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8" name="Google Shape;228;p28"/>
          <p:cNvSpPr txBox="1"/>
          <p:nvPr/>
        </p:nvSpPr>
        <p:spPr>
          <a:xfrm>
            <a:off x="7532400" y="1310850"/>
            <a:ext cx="1535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Cores secundárias: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Purple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Green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Orange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900" y="809193"/>
            <a:ext cx="6280050" cy="3972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9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Colaboração</a:t>
            </a:r>
            <a:endParaRPr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Integração</a:t>
            </a:r>
            <a:r>
              <a:rPr lang="pt-BR" sz="2400"/>
              <a:t> entre Yellow e Blue: Green</a:t>
            </a:r>
            <a:endParaRPr sz="2400"/>
          </a:p>
        </p:txBody>
      </p:sp>
      <p:sp>
        <p:nvSpPr>
          <p:cNvPr id="240" name="Google Shape;240;p30"/>
          <p:cNvSpPr txBox="1"/>
          <p:nvPr/>
        </p:nvSpPr>
        <p:spPr>
          <a:xfrm>
            <a:off x="1491100" y="1122200"/>
            <a:ext cx="6753300" cy="350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Ajustar códigos de retorno HTTP para sinalizar ameaças.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Trabalhar junto ao Blue Team em sistemas de </a:t>
            </a:r>
            <a:r>
              <a:rPr lang="pt-BR" sz="1200">
                <a:solidFill>
                  <a:schemeClr val="dk1"/>
                </a:solidFill>
              </a:rPr>
              <a:t>análise</a:t>
            </a:r>
            <a:r>
              <a:rPr lang="pt-BR" sz="1200">
                <a:solidFill>
                  <a:schemeClr val="dk1"/>
                </a:solidFill>
              </a:rPr>
              <a:t> de requisições e de acessos: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400 - Identificar requisições com erros estruturais (bad request); </a:t>
            </a:r>
            <a:r>
              <a:rPr lang="pt-BR" sz="1200">
                <a:solidFill>
                  <a:srgbClr val="00FF00"/>
                </a:solidFill>
              </a:rPr>
              <a:t>⬤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401 - Usar nas falhas de autenticação; </a:t>
            </a:r>
            <a:r>
              <a:rPr lang="pt-BR" sz="1200">
                <a:solidFill>
                  <a:srgbClr val="00FF00"/>
                </a:solidFill>
              </a:rPr>
              <a:t>⬤</a:t>
            </a:r>
            <a:endParaRPr sz="1200">
              <a:solidFill>
                <a:srgbClr val="00FF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403 - Usar quando se tenta acessar um recurso ao qual não se tem permissão; </a:t>
            </a:r>
            <a:r>
              <a:rPr lang="pt-BR" sz="1200">
                <a:solidFill>
                  <a:srgbClr val="00FF00"/>
                </a:solidFill>
              </a:rPr>
              <a:t>⬤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404 - Se possível não usar dentro da aplicação, avaliar o uso do 204;</a:t>
            </a:r>
            <a:br>
              <a:rPr lang="pt-BR" sz="1200">
                <a:solidFill>
                  <a:schemeClr val="dk1"/>
                </a:solidFill>
              </a:rPr>
            </a:br>
            <a:r>
              <a:rPr lang="pt-BR" sz="1200">
                <a:solidFill>
                  <a:schemeClr val="dk1"/>
                </a:solidFill>
              </a:rPr>
              <a:t>Sinalizador de tentativas de enumeração de arquivos e diretórios. </a:t>
            </a:r>
            <a:r>
              <a:rPr lang="pt-BR" sz="1200">
                <a:solidFill>
                  <a:srgbClr val="00FF00"/>
                </a:solidFill>
              </a:rPr>
              <a:t>⬤</a:t>
            </a:r>
            <a:endParaRPr sz="1200">
              <a:solidFill>
                <a:srgbClr val="00FF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405 - Sinalizar tentativa de usar métodos HTTP não permitidos. </a:t>
            </a:r>
            <a:r>
              <a:rPr lang="pt-BR" sz="1200">
                <a:solidFill>
                  <a:srgbClr val="00FF00"/>
                </a:solidFill>
              </a:rPr>
              <a:t>⬤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429 - Sinalizar quantidade de chamadas excessivas a rotas sensíveis. </a:t>
            </a:r>
            <a:r>
              <a:rPr lang="pt-BR" sz="1200">
                <a:solidFill>
                  <a:srgbClr val="00FF00"/>
                </a:solidFill>
              </a:rPr>
              <a:t>⬤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413, 414, 431 - Notificar requisições com quantidade de dados excessivamente grandes (URI, header e body). </a:t>
            </a:r>
            <a:r>
              <a:rPr lang="pt-BR" sz="1200">
                <a:solidFill>
                  <a:srgbClr val="00FF00"/>
                </a:solidFill>
              </a:rPr>
              <a:t>⬤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41" name="Google Shape;2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750" y="1760100"/>
            <a:ext cx="1730726" cy="229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Imagine o que pode ser feito! 🤔💭</a:t>
            </a:r>
            <a:endParaRPr sz="2400"/>
          </a:p>
        </p:txBody>
      </p:sp>
      <p:grpSp>
        <p:nvGrpSpPr>
          <p:cNvPr id="247" name="Google Shape;247;p31"/>
          <p:cNvGrpSpPr/>
          <p:nvPr/>
        </p:nvGrpSpPr>
        <p:grpSpPr>
          <a:xfrm>
            <a:off x="309850" y="766050"/>
            <a:ext cx="3020725" cy="2480625"/>
            <a:chOff x="309850" y="918450"/>
            <a:chExt cx="3020725" cy="2480625"/>
          </a:xfrm>
        </p:grpSpPr>
        <p:pic>
          <p:nvPicPr>
            <p:cNvPr id="248" name="Google Shape;248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9850" y="918450"/>
              <a:ext cx="3020725" cy="2133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Google Shape;249;p31"/>
            <p:cNvSpPr txBox="1"/>
            <p:nvPr/>
          </p:nvSpPr>
          <p:spPr>
            <a:xfrm>
              <a:off x="425525" y="2937375"/>
              <a:ext cx="1290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dk1"/>
                  </a:solidFill>
                </a:rPr>
                <a:t>Monitores</a:t>
              </a:r>
              <a:endParaRPr sz="1800"/>
            </a:p>
          </p:txBody>
        </p:sp>
      </p:grpSp>
      <p:grpSp>
        <p:nvGrpSpPr>
          <p:cNvPr id="250" name="Google Shape;250;p31"/>
          <p:cNvGrpSpPr/>
          <p:nvPr/>
        </p:nvGrpSpPr>
        <p:grpSpPr>
          <a:xfrm>
            <a:off x="4210075" y="966475"/>
            <a:ext cx="2560374" cy="2747736"/>
            <a:chOff x="4362475" y="1195075"/>
            <a:chExt cx="2560374" cy="2747736"/>
          </a:xfrm>
        </p:grpSpPr>
        <p:pic>
          <p:nvPicPr>
            <p:cNvPr id="251" name="Google Shape;251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62475" y="1195075"/>
              <a:ext cx="2560374" cy="2560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2" name="Google Shape;252;p31"/>
            <p:cNvSpPr txBox="1"/>
            <p:nvPr/>
          </p:nvSpPr>
          <p:spPr>
            <a:xfrm>
              <a:off x="5019638" y="3481111"/>
              <a:ext cx="1290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dk1"/>
                  </a:solidFill>
                </a:rPr>
                <a:t>Alertas</a:t>
              </a:r>
              <a:endParaRPr sz="1800"/>
            </a:p>
          </p:txBody>
        </p:sp>
      </p:grpSp>
      <p:grpSp>
        <p:nvGrpSpPr>
          <p:cNvPr id="253" name="Google Shape;253;p31"/>
          <p:cNvGrpSpPr/>
          <p:nvPr/>
        </p:nvGrpSpPr>
        <p:grpSpPr>
          <a:xfrm>
            <a:off x="1831700" y="2890780"/>
            <a:ext cx="2503550" cy="1874470"/>
            <a:chOff x="1831700" y="2890780"/>
            <a:chExt cx="2503550" cy="1874470"/>
          </a:xfrm>
        </p:grpSpPr>
        <p:pic>
          <p:nvPicPr>
            <p:cNvPr id="254" name="Google Shape;254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31700" y="3165975"/>
              <a:ext cx="2503550" cy="1599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5" name="Google Shape;255;p31"/>
            <p:cNvSpPr txBox="1"/>
            <p:nvPr/>
          </p:nvSpPr>
          <p:spPr>
            <a:xfrm>
              <a:off x="2834200" y="2890780"/>
              <a:ext cx="1290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dk1"/>
                  </a:solidFill>
                </a:rPr>
                <a:t>Métricas</a:t>
              </a:r>
              <a:endParaRPr sz="1800"/>
            </a:p>
          </p:txBody>
        </p:sp>
      </p:grpSp>
      <p:grpSp>
        <p:nvGrpSpPr>
          <p:cNvPr id="256" name="Google Shape;256;p31"/>
          <p:cNvGrpSpPr/>
          <p:nvPr/>
        </p:nvGrpSpPr>
        <p:grpSpPr>
          <a:xfrm>
            <a:off x="6868250" y="1204500"/>
            <a:ext cx="1759975" cy="3665193"/>
            <a:chOff x="7096850" y="1280700"/>
            <a:chExt cx="1759975" cy="3665193"/>
          </a:xfrm>
        </p:grpSpPr>
        <p:pic>
          <p:nvPicPr>
            <p:cNvPr id="257" name="Google Shape;257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7096850" y="1280700"/>
              <a:ext cx="1759975" cy="3307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8" name="Google Shape;258;p31"/>
            <p:cNvSpPr txBox="1"/>
            <p:nvPr/>
          </p:nvSpPr>
          <p:spPr>
            <a:xfrm>
              <a:off x="7250544" y="4484193"/>
              <a:ext cx="1290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dk1"/>
                  </a:solidFill>
                </a:rPr>
                <a:t>Neutralizar</a:t>
              </a:r>
              <a:endParaRPr sz="18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600" y="754850"/>
            <a:ext cx="6172201" cy="411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2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Segurança sem olhar para as aplicações</a:t>
            </a:r>
            <a:endParaRPr sz="2400"/>
          </a:p>
        </p:txBody>
      </p:sp>
      <p:sp>
        <p:nvSpPr>
          <p:cNvPr id="265" name="Google Shape;265;p32"/>
          <p:cNvSpPr txBox="1"/>
          <p:nvPr/>
        </p:nvSpPr>
        <p:spPr>
          <a:xfrm>
            <a:off x="6742250" y="1396600"/>
            <a:ext cx="2241000" cy="240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</a:rPr>
              <a:t>Um forte portão de entrada</a:t>
            </a:r>
            <a:endParaRPr b="1"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Firewall NGFW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IDS/IPS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WAF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SIEM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Sistema de segurança com AI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/>
              <a:t>Mensagens finais</a:t>
            </a:r>
            <a:endParaRPr sz="2400"/>
          </a:p>
        </p:txBody>
      </p:sp>
      <p:sp>
        <p:nvSpPr>
          <p:cNvPr id="271" name="Google Shape;271;p33"/>
          <p:cNvSpPr txBox="1"/>
          <p:nvPr>
            <p:ph idx="1" type="subTitle"/>
          </p:nvPr>
        </p:nvSpPr>
        <p:spPr>
          <a:xfrm>
            <a:off x="846600" y="1908450"/>
            <a:ext cx="7450800" cy="1326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“E</a:t>
            </a:r>
            <a:r>
              <a:rPr lang="pt-BR" sz="1800">
                <a:solidFill>
                  <a:schemeClr val="dk1"/>
                </a:solidFill>
              </a:rPr>
              <a:t>stá em cada um de nós a capacidade e a responsabilidade de proteger não apenas uma empresa, mas de proteger a cada pessoa que usa, depende e confia em nossos sistemas e em nosso trabalho</a:t>
            </a:r>
            <a:r>
              <a:rPr lang="pt-BR" sz="1800">
                <a:solidFill>
                  <a:schemeClr val="dk1"/>
                </a:solidFill>
              </a:rPr>
              <a:t>.”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André Barreto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3375" y="3122650"/>
            <a:ext cx="1869374" cy="186937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1" name="Google Shape;281;p35"/>
          <p:cNvSpPr txBox="1"/>
          <p:nvPr/>
        </p:nvSpPr>
        <p:spPr>
          <a:xfrm rot="-1623174">
            <a:off x="6570953" y="1561048"/>
            <a:ext cx="2552698" cy="8003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Obrigado!</a:t>
            </a:r>
            <a:endParaRPr b="1" sz="4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282" name="Google Shape;282;p35"/>
          <p:cNvGrpSpPr/>
          <p:nvPr/>
        </p:nvGrpSpPr>
        <p:grpSpPr>
          <a:xfrm rot="-1610508">
            <a:off x="7020076" y="2209288"/>
            <a:ext cx="2109241" cy="400175"/>
            <a:chOff x="3116217" y="2753347"/>
            <a:chExt cx="2109375" cy="400200"/>
          </a:xfrm>
        </p:grpSpPr>
        <p:sp>
          <p:nvSpPr>
            <p:cNvPr id="283" name="Google Shape;283;p35"/>
            <p:cNvSpPr txBox="1"/>
            <p:nvPr/>
          </p:nvSpPr>
          <p:spPr>
            <a:xfrm>
              <a:off x="3318192" y="2753347"/>
              <a:ext cx="1907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/>
                <a:t>andrebarretosantos</a:t>
              </a:r>
              <a:endParaRPr b="1"/>
            </a:p>
          </p:txBody>
        </p:sp>
        <p:pic>
          <p:nvPicPr>
            <p:cNvPr id="284" name="Google Shape;284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16217" y="2838562"/>
              <a:ext cx="229526" cy="2297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Propósito d</a:t>
            </a:r>
            <a:r>
              <a:rPr lang="pt-BR" sz="2400"/>
              <a:t>a palestra</a:t>
            </a:r>
            <a:endParaRPr sz="2400"/>
          </a:p>
        </p:txBody>
      </p:sp>
      <p:sp>
        <p:nvSpPr>
          <p:cNvPr id="52" name="Google Shape;52;p9"/>
          <p:cNvSpPr txBox="1"/>
          <p:nvPr/>
        </p:nvSpPr>
        <p:spPr>
          <a:xfrm>
            <a:off x="424475" y="1114250"/>
            <a:ext cx="8065500" cy="3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Mostrar que códigos de retorno HTTP podem ser poderosos aliados na segurança cibernética.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O elemento tecnológico que mais conhece do seu negócio são as suas aplicações.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Imagine usar esse conhecimento e toda a inteligência das suas aplicações para identificar ações que não condizem com o comportamento de seus clientes e com as regras do seu negócio.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Os códigos de retorno HTTP são uma forma das suas aplicações “falarem” o que está acontecendo dentro delas, inclusive a partir da visão das suas regras de negócios.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Equipes de segurança podem “ouvir” o que as aplicações estão “dizendo”, criar monitores, definir métricas e, assim, conseguir identificar abusos contra as aplicações e ameaças à segurança da empresa e dos seus dados.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Vamos ver que os “construtores” dos sistemas são </a:t>
            </a:r>
            <a:r>
              <a:rPr lang="pt-BR" sz="1200">
                <a:solidFill>
                  <a:schemeClr val="dk1"/>
                </a:solidFill>
              </a:rPr>
              <a:t>essenciais</a:t>
            </a:r>
            <a:r>
              <a:rPr lang="pt-BR" sz="1200">
                <a:solidFill>
                  <a:schemeClr val="dk1"/>
                </a:solidFill>
              </a:rPr>
              <a:t> não apenas para desenvolver soluções e funcionalidades criativas, que irão tornar as empresas competitivas e diferenciadas.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Eles são fundamentais para que o negócio se mantenha seguro, confiável e com credibilidade em um mercado cada vez mais competitivo e exigente.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Principais código HTTP</a:t>
            </a:r>
            <a:endParaRPr sz="2400"/>
          </a:p>
        </p:txBody>
      </p:sp>
      <p:sp>
        <p:nvSpPr>
          <p:cNvPr id="58" name="Google Shape;58;p10"/>
          <p:cNvSpPr txBox="1"/>
          <p:nvPr/>
        </p:nvSpPr>
        <p:spPr>
          <a:xfrm>
            <a:off x="1533225" y="851775"/>
            <a:ext cx="4980300" cy="3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200 OK</a:t>
            </a:r>
            <a:endParaRPr sz="12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201 Created</a:t>
            </a:r>
            <a:endParaRPr sz="12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204 No Content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2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301</a:t>
            </a:r>
            <a:r>
              <a:rPr lang="pt-BR" sz="1200">
                <a:solidFill>
                  <a:schemeClr val="dk1"/>
                </a:solidFill>
              </a:rPr>
              <a:t> Moved Permanently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2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302</a:t>
            </a:r>
            <a:r>
              <a:rPr lang="pt-BR" sz="1200">
                <a:solidFill>
                  <a:schemeClr val="dk1"/>
                </a:solidFill>
              </a:rPr>
              <a:t> Found (Moved Temporarily)</a:t>
            </a:r>
            <a:endParaRPr sz="12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307 Temporary Redirect</a:t>
            </a:r>
            <a:endParaRPr sz="12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308 Permanent Redirect</a:t>
            </a:r>
            <a:endParaRPr sz="12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400 Bad Request</a:t>
            </a:r>
            <a:endParaRPr sz="12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  <a:uFill>
                  <a:noFill/>
                </a:u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401 Unauthorized</a:t>
            </a:r>
            <a:endParaRPr sz="12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  <a:uFill>
                  <a:noFill/>
                </a:u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403 Forbidden</a:t>
            </a:r>
            <a:endParaRPr sz="12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  <a:uFill>
                  <a:noFill/>
                </a:u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404 Not Found</a:t>
            </a:r>
            <a:endParaRPr sz="12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  <a:uFill>
                  <a:noFill/>
                </a:uFill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405 Method Not Allowed</a:t>
            </a:r>
            <a:endParaRPr sz="12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  <a:uFill>
                  <a:noFill/>
                </a:uFill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429 Too Many Requests</a:t>
            </a:r>
            <a:endParaRPr sz="12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  <a:uFill>
                  <a:noFill/>
                </a:uFill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500 Internal Server Error</a:t>
            </a:r>
            <a:endParaRPr sz="12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  <a:uFill>
                  <a:noFill/>
                </a:uFill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502 Bad Gateway</a:t>
            </a:r>
            <a:endParaRPr sz="12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  <a:uFill>
                  <a:noFill/>
                </a:uFill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503 Service Unavailable</a:t>
            </a:r>
            <a:endParaRPr sz="12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  <a:uFill>
                  <a:noFill/>
                </a:uFill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504 Gateway Timeout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59" name="Google Shape;59;p10"/>
          <p:cNvCxnSpPr/>
          <p:nvPr/>
        </p:nvCxnSpPr>
        <p:spPr>
          <a:xfrm>
            <a:off x="1458169" y="1448041"/>
            <a:ext cx="465300" cy="13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" name="Google Shape;60;p10"/>
          <p:cNvCxnSpPr/>
          <p:nvPr/>
        </p:nvCxnSpPr>
        <p:spPr>
          <a:xfrm>
            <a:off x="1458169" y="2491559"/>
            <a:ext cx="465300" cy="13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" name="Google Shape;61;p10"/>
          <p:cNvCxnSpPr/>
          <p:nvPr/>
        </p:nvCxnSpPr>
        <p:spPr>
          <a:xfrm>
            <a:off x="1458169" y="2716062"/>
            <a:ext cx="465300" cy="13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" name="Google Shape;62;p10"/>
          <p:cNvCxnSpPr/>
          <p:nvPr/>
        </p:nvCxnSpPr>
        <p:spPr>
          <a:xfrm>
            <a:off x="1458169" y="2920816"/>
            <a:ext cx="465300" cy="13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" name="Google Shape;63;p10"/>
          <p:cNvCxnSpPr/>
          <p:nvPr/>
        </p:nvCxnSpPr>
        <p:spPr>
          <a:xfrm>
            <a:off x="1458169" y="3125591"/>
            <a:ext cx="465300" cy="13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" name="Google Shape;64;p10"/>
          <p:cNvCxnSpPr/>
          <p:nvPr/>
        </p:nvCxnSpPr>
        <p:spPr>
          <a:xfrm>
            <a:off x="1458169" y="3350091"/>
            <a:ext cx="465300" cy="13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" name="Google Shape;65;p10"/>
          <p:cNvCxnSpPr/>
          <p:nvPr/>
        </p:nvCxnSpPr>
        <p:spPr>
          <a:xfrm>
            <a:off x="1458169" y="3574591"/>
            <a:ext cx="465300" cy="13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6" name="Google Shape;66;p1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897125" y="1693938"/>
            <a:ext cx="3752850" cy="2466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Google Shape;67;p10"/>
          <p:cNvCxnSpPr/>
          <p:nvPr/>
        </p:nvCxnSpPr>
        <p:spPr>
          <a:xfrm>
            <a:off x="1458169" y="1051066"/>
            <a:ext cx="465300" cy="132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" name="Google Shape;68;p10"/>
          <p:cNvSpPr/>
          <p:nvPr/>
        </p:nvSpPr>
        <p:spPr>
          <a:xfrm>
            <a:off x="2024975" y="930425"/>
            <a:ext cx="2463300" cy="5994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" name="Google Shape;69;p10"/>
          <p:cNvSpPr/>
          <p:nvPr/>
        </p:nvSpPr>
        <p:spPr>
          <a:xfrm>
            <a:off x="2024975" y="1559675"/>
            <a:ext cx="2463300" cy="8319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" name="Google Shape;70;p10"/>
          <p:cNvSpPr/>
          <p:nvPr/>
        </p:nvSpPr>
        <p:spPr>
          <a:xfrm>
            <a:off x="2024975" y="2421425"/>
            <a:ext cx="2463300" cy="1228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" name="Google Shape;71;p10"/>
          <p:cNvSpPr/>
          <p:nvPr/>
        </p:nvSpPr>
        <p:spPr>
          <a:xfrm>
            <a:off x="2024975" y="3679475"/>
            <a:ext cx="2463300" cy="879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Vamos analisar</a:t>
            </a:r>
            <a:endParaRPr sz="2400"/>
          </a:p>
        </p:txBody>
      </p:sp>
      <p:sp>
        <p:nvSpPr>
          <p:cNvPr id="77" name="Google Shape;77;p11"/>
          <p:cNvSpPr txBox="1"/>
          <p:nvPr/>
        </p:nvSpPr>
        <p:spPr>
          <a:xfrm>
            <a:off x="1960625" y="1094150"/>
            <a:ext cx="49932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204 No Content</a:t>
            </a:r>
            <a:endParaRPr sz="12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400 Bad Request</a:t>
            </a:r>
            <a:endParaRPr sz="12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401 Unauthorized</a:t>
            </a:r>
            <a:endParaRPr sz="12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403 Forbidden</a:t>
            </a:r>
            <a:endParaRPr sz="12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404 Not Found</a:t>
            </a:r>
            <a:endParaRPr sz="12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405 Method Not Allowed</a:t>
            </a:r>
            <a:endParaRPr sz="12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429 Too Many Requests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78" name="Google Shape;78;p11"/>
          <p:cNvSpPr txBox="1"/>
          <p:nvPr/>
        </p:nvSpPr>
        <p:spPr>
          <a:xfrm>
            <a:off x="1960625" y="3453950"/>
            <a:ext cx="49932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413 Payload Too Large</a:t>
            </a:r>
            <a:endParaRPr sz="12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  <a:uFill>
                  <a:noFill/>
                </a:u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414 URI Too Long</a:t>
            </a:r>
            <a:endParaRPr sz="12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  <a:uFill>
                  <a:noFill/>
                </a:u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431 Request Header Fields Too Large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79" name="Google Shape;79;p11"/>
          <p:cNvSpPr txBox="1"/>
          <p:nvPr/>
        </p:nvSpPr>
        <p:spPr>
          <a:xfrm>
            <a:off x="1960625" y="2940875"/>
            <a:ext cx="499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  <a:uFill>
                  <a:noFill/>
                </a:u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200 OK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/>
          <p:nvPr>
            <p:ph idx="4294967295" type="ctrTitle"/>
          </p:nvPr>
        </p:nvSpPr>
        <p:spPr>
          <a:xfrm>
            <a:off x="196925" y="7445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Mas o código não é apenas formalidade?​</a:t>
            </a:r>
            <a:endParaRPr sz="2400"/>
          </a:p>
        </p:txBody>
      </p:sp>
      <p:sp>
        <p:nvSpPr>
          <p:cNvPr id="85" name="Google Shape;85;p12"/>
          <p:cNvSpPr txBox="1"/>
          <p:nvPr/>
        </p:nvSpPr>
        <p:spPr>
          <a:xfrm>
            <a:off x="196925" y="1100775"/>
            <a:ext cx="6860100" cy="14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É apenas um campo no header da mensagem.​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Deixo o valor “default” e sempre funciona perfeitamente.​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Minha aplicação vai funcionar da mesma forma (+ou-).​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O usuário nem vê o código HTTP.​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86" name="Google Shape;86;p12"/>
          <p:cNvSpPr txBox="1"/>
          <p:nvPr/>
        </p:nvSpPr>
        <p:spPr>
          <a:xfrm rot="-734297">
            <a:off x="3455374" y="2022272"/>
            <a:ext cx="2233252" cy="1098941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0000"/>
                </a:solidFill>
              </a:rPr>
              <a:t>Convido vocês a…</a:t>
            </a:r>
            <a:endParaRPr b="1" sz="18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95450"/>
            <a:ext cx="6482227" cy="432042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Convido vocês a…</a:t>
            </a:r>
            <a:endParaRPr sz="2400"/>
          </a:p>
        </p:txBody>
      </p:sp>
      <p:sp>
        <p:nvSpPr>
          <p:cNvPr id="93" name="Google Shape;93;p13"/>
          <p:cNvSpPr txBox="1"/>
          <p:nvPr/>
        </p:nvSpPr>
        <p:spPr>
          <a:xfrm rot="-626385">
            <a:off x="4351721" y="984144"/>
            <a:ext cx="1948658" cy="40024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FF"/>
                </a:solidFill>
              </a:rPr>
              <a:t>Abrirem a mente…</a:t>
            </a:r>
            <a:endParaRPr b="1">
              <a:solidFill>
                <a:srgbClr val="0000FF"/>
              </a:solidFill>
            </a:endParaRPr>
          </a:p>
        </p:txBody>
      </p:sp>
      <p:pic>
        <p:nvPicPr>
          <p:cNvPr id="94" name="Google Shape;9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1325" y="2031250"/>
            <a:ext cx="2486750" cy="285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/>
        </p:nvSpPr>
        <p:spPr>
          <a:xfrm>
            <a:off x="5819193" y="1453011"/>
            <a:ext cx="516300" cy="4002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FF"/>
                </a:solidFill>
              </a:rPr>
              <a:t>e…</a:t>
            </a:r>
            <a:endParaRPr b="1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Load balancer - O que há ali dentro? 🤔</a:t>
            </a:r>
            <a:endParaRPr sz="2400"/>
          </a:p>
        </p:txBody>
      </p:sp>
      <p:pic>
        <p:nvPicPr>
          <p:cNvPr id="101" name="Google Shape;10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763" y="667300"/>
            <a:ext cx="2037629" cy="4278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14"/>
          <p:cNvGrpSpPr/>
          <p:nvPr/>
        </p:nvGrpSpPr>
        <p:grpSpPr>
          <a:xfrm>
            <a:off x="2024220" y="893343"/>
            <a:ext cx="2634705" cy="1303645"/>
            <a:chOff x="4259020" y="1526655"/>
            <a:chExt cx="2634705" cy="1303645"/>
          </a:xfrm>
        </p:grpSpPr>
        <p:sp>
          <p:nvSpPr>
            <p:cNvPr id="103" name="Google Shape;103;p14"/>
            <p:cNvSpPr/>
            <p:nvPr/>
          </p:nvSpPr>
          <p:spPr>
            <a:xfrm>
              <a:off x="4259125" y="1538800"/>
              <a:ext cx="2634600" cy="1291500"/>
            </a:xfrm>
            <a:prstGeom prst="wedgeRectCallout">
              <a:avLst>
                <a:gd fmla="val -68816" name="adj1"/>
                <a:gd fmla="val 125667" name="adj2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4" name="Google Shape;104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59020" y="1526655"/>
              <a:ext cx="2634624" cy="12915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5" name="Google Shape;10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3325" y="1360900"/>
            <a:ext cx="3923176" cy="3251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 txBox="1"/>
          <p:nvPr/>
        </p:nvSpPr>
        <p:spPr>
          <a:xfrm rot="-734058">
            <a:off x="3222739" y="2561971"/>
            <a:ext cx="2468972" cy="1098941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0000"/>
                </a:solidFill>
              </a:rPr>
              <a:t>*** Cuidado ***</a:t>
            </a:r>
            <a:endParaRPr b="1" sz="18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0000"/>
                </a:solidFill>
              </a:rPr>
              <a:t>O seu mundo nunca mais será o mesmo!</a:t>
            </a:r>
            <a:endParaRPr b="1" sz="18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125" y="951133"/>
            <a:ext cx="6457725" cy="385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uFill>
                  <a:noFill/>
                </a:uFill>
                <a:hlinkClick r:id="rId4"/>
              </a:rPr>
              <a:t>401 Unauthorized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13" name="Google Shape;113;p15"/>
          <p:cNvSpPr/>
          <p:nvPr/>
        </p:nvSpPr>
        <p:spPr>
          <a:xfrm>
            <a:off x="196925" y="826275"/>
            <a:ext cx="859500" cy="4117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4" name="Google Shape;114;p15"/>
          <p:cNvSpPr/>
          <p:nvPr/>
        </p:nvSpPr>
        <p:spPr>
          <a:xfrm>
            <a:off x="3519996" y="817100"/>
            <a:ext cx="1010700" cy="4117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5" name="Google Shape;115;p15"/>
          <p:cNvSpPr/>
          <p:nvPr/>
        </p:nvSpPr>
        <p:spPr>
          <a:xfrm>
            <a:off x="5157275" y="826275"/>
            <a:ext cx="274500" cy="4117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6" name="Google Shape;116;p15"/>
          <p:cNvSpPr/>
          <p:nvPr/>
        </p:nvSpPr>
        <p:spPr>
          <a:xfrm>
            <a:off x="2102498" y="817100"/>
            <a:ext cx="589800" cy="4117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